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1"/>
  </p:notesMasterIdLst>
  <p:handoutMasterIdLst>
    <p:handoutMasterId r:id="rId22"/>
  </p:handoutMasterIdLst>
  <p:sldIdLst>
    <p:sldId id="484" r:id="rId4"/>
    <p:sldId id="602" r:id="rId5"/>
    <p:sldId id="604" r:id="rId6"/>
    <p:sldId id="606" r:id="rId7"/>
    <p:sldId id="607" r:id="rId8"/>
    <p:sldId id="608" r:id="rId9"/>
    <p:sldId id="609" r:id="rId10"/>
    <p:sldId id="610" r:id="rId11"/>
    <p:sldId id="611" r:id="rId12"/>
    <p:sldId id="612" r:id="rId13"/>
    <p:sldId id="613" r:id="rId14"/>
    <p:sldId id="614" r:id="rId15"/>
    <p:sldId id="615" r:id="rId16"/>
    <p:sldId id="616" r:id="rId17"/>
    <p:sldId id="618" r:id="rId18"/>
    <p:sldId id="617" r:id="rId19"/>
    <p:sldId id="619" r:id="rId20"/>
  </p:sldIdLst>
  <p:sldSz cx="9144000" cy="6858000" type="screen4x3"/>
  <p:notesSz cx="6858000" cy="9144000"/>
  <p:custDataLst>
    <p:tags r:id="rId26"/>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67" autoAdjust="0"/>
    <p:restoredTop sz="96846" autoAdjust="0"/>
  </p:normalViewPr>
  <p:slideViewPr>
    <p:cSldViewPr snapToGrid="0" snapToObjects="1" showGuides="1">
      <p:cViewPr varScale="1">
        <p:scale>
          <a:sx n="107" d="100"/>
          <a:sy n="107" d="100"/>
        </p:scale>
        <p:origin x="1326" y="108"/>
      </p:cViewPr>
      <p:guideLst>
        <p:guide orient="horz" pos="2160"/>
        <p:guide pos="281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54.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notesMaster" Target="notesMasters/notes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5.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6.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7.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8.xml"/><Relationship Id="rId2" Type="http://schemas.openxmlformats.org/officeDocument/2006/relationships/image" Target="../media/image24.pn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1.xml"/><Relationship Id="rId2" Type="http://schemas.openxmlformats.org/officeDocument/2006/relationships/image" Target="../media/image25.png"/><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53.xml"/><Relationship Id="rId1" Type="http://schemas.openxmlformats.org/officeDocument/2006/relationships/tags" Target="../tags/tag152.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6.xml"/><Relationship Id="rId3" Type="http://schemas.openxmlformats.org/officeDocument/2006/relationships/image" Target="../media/image5.png"/><Relationship Id="rId2" Type="http://schemas.openxmlformats.org/officeDocument/2006/relationships/tags" Target="../tags/tag13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7.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9.xml"/><Relationship Id="rId3" Type="http://schemas.openxmlformats.org/officeDocument/2006/relationships/image" Target="../media/image6.png"/><Relationship Id="rId2" Type="http://schemas.openxmlformats.org/officeDocument/2006/relationships/tags" Target="../tags/tag138.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40.xml"/><Relationship Id="rId7" Type="http://schemas.openxmlformats.org/officeDocument/2006/relationships/image" Target="../media/image12.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3.xml"/><Relationship Id="rId3" Type="http://schemas.openxmlformats.org/officeDocument/2006/relationships/image" Target="../media/image15.png"/><Relationship Id="rId2" Type="http://schemas.openxmlformats.org/officeDocument/2006/relationships/tags" Target="../tags/tag142.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25523"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a:t>
            </a:r>
            <a:r>
              <a:rPr lang="en-US" altLang="zh-CN" sz="4000" b="1" dirty="0">
                <a:solidFill>
                  <a:schemeClr val="bg1"/>
                </a:solidFill>
                <a:latin typeface="微软雅黑" panose="020B0503020204020204" pitchFamily="34" charset="-122"/>
                <a:ea typeface="微软雅黑" panose="020B0503020204020204" pitchFamily="34" charset="-122"/>
                <a:cs typeface="+mn-cs"/>
              </a:rPr>
              <a:t>2</a:t>
            </a:r>
            <a:r>
              <a:rPr lang="zh-CN" altLang="en-US" sz="4000" b="1" dirty="0">
                <a:solidFill>
                  <a:schemeClr val="bg1"/>
                </a:solidFill>
                <a:latin typeface="微软雅黑" panose="020B0503020204020204" pitchFamily="34" charset="-122"/>
                <a:ea typeface="微软雅黑" panose="020B0503020204020204" pitchFamily="34" charset="-122"/>
                <a:cs typeface="+mn-cs"/>
              </a:rPr>
              <a:t>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直流电源供电电路的分析与测试</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48535" y="3577590"/>
            <a:ext cx="5538470"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单元7</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戴维宁定理</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endParaRPr lang="en-US" altLang="zh-CN"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609600" y="1088390"/>
            <a:ext cx="7960659" cy="445839"/>
          </a:xfrm>
          <a:prstGeom prst="rect">
            <a:avLst/>
          </a:prstGeom>
          <a:noFill/>
          <a:ln>
            <a:noFill/>
          </a:ln>
          <a:extLst>
            <a:ext uri="{909E8E84-426E-40DD-AFC4-6F175D3DCCD1}">
              <a14:hiddenFill xmlns:a14="http://schemas.microsoft.com/office/drawing/2010/main">
                <a:solidFill>
                  <a:srgbClr val="FFC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n>
                <a:noFill/>
              </a:ln>
            </a:endParaRPr>
          </a:p>
        </p:txBody>
      </p:sp>
      <p:pic>
        <p:nvPicPr>
          <p:cNvPr id="19" name="图片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850" y="1870561"/>
            <a:ext cx="2730500" cy="286294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文本框 4"/>
          <p:cNvSpPr txBox="1"/>
          <p:nvPr/>
        </p:nvSpPr>
        <p:spPr>
          <a:xfrm>
            <a:off x="577850" y="1088390"/>
            <a:ext cx="7797800" cy="398780"/>
          </a:xfrm>
          <a:prstGeom prst="rect">
            <a:avLst/>
          </a:prstGeom>
          <a:noFill/>
          <a:extLst>
            <a:ext uri="{909E8E84-426E-40DD-AFC4-6F175D3DCCD1}">
              <a14:hiddenFill xmlns:a14="http://schemas.microsoft.com/office/drawing/2010/main">
                <a:solidFill>
                  <a:srgbClr val="FFC000"/>
                </a:solidFill>
              </a14:hiddenFill>
            </a:ext>
          </a:extLst>
        </p:spPr>
        <p:txBody>
          <a:bodyPr wrap="square" rtlCol="0" anchor="t">
            <a:spAutoFit/>
          </a:bodyPr>
          <a:lstStyle/>
          <a:p>
            <a:r>
              <a:rPr lang="zh-CN" altLang="en-US" sz="2000" dirty="0"/>
              <a:t>【解】</a:t>
            </a:r>
            <a:r>
              <a:rPr lang="en-US" altLang="zh-CN" sz="2000" dirty="0"/>
              <a:t>(1)</a:t>
            </a:r>
            <a:r>
              <a:rPr lang="zh-CN" altLang="en-US" sz="2000" dirty="0"/>
              <a:t>将</a:t>
            </a:r>
            <a:r>
              <a:rPr lang="en-US" altLang="zh-CN" sz="2000" dirty="0"/>
              <a:t>R</a:t>
            </a:r>
            <a:r>
              <a:rPr lang="en-US" altLang="zh-CN" sz="2000" baseline="-25000" dirty="0"/>
              <a:t>5</a:t>
            </a:r>
            <a:r>
              <a:rPr lang="zh-CN" altLang="en-US" sz="2000" dirty="0"/>
              <a:t>所在支路开路去掉，如图</a:t>
            </a:r>
            <a:r>
              <a:rPr lang="en-US" altLang="zh-CN" sz="2000" dirty="0"/>
              <a:t>2.7.7</a:t>
            </a:r>
            <a:r>
              <a:rPr lang="zh-CN" altLang="en-US" sz="2000" dirty="0"/>
              <a:t>所示，求开路电压</a:t>
            </a:r>
            <a:r>
              <a:rPr lang="en-US" altLang="zh-CN" sz="2000" dirty="0" err="1"/>
              <a:t>Uab</a:t>
            </a:r>
            <a:r>
              <a:rPr lang="zh-CN" altLang="en-US" sz="2000" dirty="0"/>
              <a:t>。</a:t>
            </a:r>
            <a:endParaRPr lang="en-US" altLang="zh-CN" dirty="0"/>
          </a:p>
        </p:txBody>
      </p:sp>
      <p:sp>
        <p:nvSpPr>
          <p:cNvPr id="7" name="矩形 6"/>
          <p:cNvSpPr/>
          <p:nvPr/>
        </p:nvSpPr>
        <p:spPr>
          <a:xfrm>
            <a:off x="3620770" y="2038985"/>
            <a:ext cx="4929341" cy="2499360"/>
          </a:xfrm>
          <a:prstGeom prst="rect">
            <a:avLst/>
          </a:prstGeom>
          <a:noFill/>
          <a:extLst>
            <a:ext uri="{909E8E84-426E-40DD-AFC4-6F175D3DCCD1}">
              <a14:hiddenFill xmlns:a14="http://schemas.microsoft.com/office/drawing/2010/main">
                <a:solidFill>
                  <a:srgbClr val="FFC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8" name="文本框 7"/>
              <p:cNvSpPr txBox="1"/>
              <p:nvPr/>
            </p:nvSpPr>
            <p:spPr>
              <a:xfrm>
                <a:off x="3754120" y="2198370"/>
                <a:ext cx="2946746" cy="656205"/>
              </a:xfrm>
              <a:prstGeom prst="rect">
                <a:avLst/>
              </a:prstGeom>
              <a:noFill/>
              <a:extLst>
                <a:ext uri="{909E8E84-426E-40DD-AFC4-6F175D3DCCD1}">
                  <a14:hiddenFill xmlns:a14="http://schemas.microsoft.com/office/drawing/2010/main">
                    <a:solidFill>
                      <a:srgbClr val="FFC000"/>
                    </a:solidFill>
                  </a14:hiddenFill>
                </a:ext>
              </a:extLst>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1</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2</m:t>
                          </m:r>
                        </m:sub>
                      </m:sSub>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𝐸</m:t>
                          </m:r>
                        </m:num>
                        <m:den>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1</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2</m:t>
                              </m:r>
                            </m:sub>
                          </m:sSub>
                        </m:den>
                      </m:f>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1</m:t>
                      </m:r>
                      <m:r>
                        <a:rPr lang="en-US" altLang="zh-CN" i="1">
                          <a:latin typeface="Cambria Math" panose="02040503050406030204" pitchFamily="18" charset="0"/>
                          <a:cs typeface="Cambria Math" panose="02040503050406030204" pitchFamily="18" charset="0"/>
                        </a:rPr>
                        <m:t>𝐴</m:t>
                      </m:r>
                    </m:oMath>
                  </m:oMathPara>
                </a14:m>
                <a:endParaRPr lang="en-US" altLang="zh-CN"/>
              </a:p>
            </p:txBody>
          </p:sp>
        </mc:Choice>
        <mc:Fallback>
          <p:sp>
            <p:nvSpPr>
              <p:cNvPr id="8" name="文本框 7"/>
              <p:cNvSpPr txBox="1">
                <a:spLocks noRot="1" noChangeAspect="1" noMove="1" noResize="1" noEditPoints="1" noAdjustHandles="1" noChangeArrowheads="1" noChangeShapeType="1" noTextEdit="1"/>
              </p:cNvSpPr>
              <p:nvPr/>
            </p:nvSpPr>
            <p:spPr>
              <a:xfrm>
                <a:off x="3754120" y="2198370"/>
                <a:ext cx="2946746" cy="656205"/>
              </a:xfrm>
              <a:prstGeom prst="rect">
                <a:avLst/>
              </a:prstGeom>
              <a:blipFill rotWithShape="1">
                <a:blip r:embed="rId3"/>
                <a:stretch>
                  <a:fillRect r="12" b="38"/>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3693160" y="3911600"/>
                <a:ext cx="4872990" cy="368300"/>
              </a:xfrm>
              <a:prstGeom prst="rect">
                <a:avLst/>
              </a:prstGeom>
              <a:noFill/>
              <a:extLst>
                <a:ext uri="{909E8E84-426E-40DD-AFC4-6F175D3DCCD1}">
                  <a14:hiddenFill xmlns:a14="http://schemas.microsoft.com/office/drawing/2010/main">
                    <a:solidFill>
                      <a:srgbClr val="FFC000"/>
                    </a:solidFill>
                  </a14:hiddenFill>
                </a:ext>
              </a:extLst>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𝑎𝑏</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2</m:t>
                          </m:r>
                        </m:sub>
                      </m:sSub>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2</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4</m:t>
                          </m:r>
                        </m:sub>
                      </m:sSub>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4</m:t>
                          </m:r>
                        </m:sub>
                      </m:sSub>
                      <m:r>
                        <a:rPr lang="en-US" altLang="zh-CN" i="1">
                          <a:latin typeface="Cambria Math" panose="02040503050406030204" pitchFamily="18" charset="0"/>
                          <a:cs typeface="Cambria Math" panose="02040503050406030204" pitchFamily="18" charset="0"/>
                        </a:rPr>
                        <m:t>=</m:t>
                      </m:r>
                      <m:d>
                        <m:dPr>
                          <m:ctrlPr>
                            <a:rPr lang="en-US" altLang="zh-CN" i="1">
                              <a:latin typeface="Cambria Math" panose="02040503050406030204" pitchFamily="18" charset="0"/>
                              <a:cs typeface="Cambria Math" panose="02040503050406030204" pitchFamily="18" charset="0"/>
                            </a:rPr>
                          </m:ctrlPr>
                        </m:dPr>
                        <m:e>
                          <m:r>
                            <a:rPr lang="en-US" altLang="zh-CN" i="1">
                              <a:latin typeface="Cambria Math" panose="02040503050406030204" pitchFamily="18" charset="0"/>
                              <a:cs typeface="Cambria Math" panose="02040503050406030204" pitchFamily="18" charset="0"/>
                            </a:rPr>
                            <m:t>5</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4</m:t>
                          </m:r>
                        </m:e>
                      </m:d>
                      <m:r>
                        <a:rPr lang="en-US" altLang="zh-CN" i="1">
                          <a:latin typeface="Cambria Math" panose="02040503050406030204" pitchFamily="18" charset="0"/>
                          <a:cs typeface="Cambria Math" panose="02040503050406030204" pitchFamily="18" charset="0"/>
                        </a:rPr>
                        <m:t>𝑉</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1</m:t>
                      </m:r>
                      <m:r>
                        <a:rPr lang="en-US" altLang="zh-CN" i="1">
                          <a:latin typeface="Cambria Math" panose="02040503050406030204" pitchFamily="18" charset="0"/>
                          <a:cs typeface="Cambria Math" panose="02040503050406030204" pitchFamily="18" charset="0"/>
                        </a:rPr>
                        <m:t>𝑉</m:t>
                      </m:r>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𝐸</m:t>
                          </m:r>
                        </m:e>
                        <m:sub>
                          <m:r>
                            <a:rPr lang="en-US" altLang="zh-CN" i="1">
                              <a:latin typeface="Cambria Math" panose="02040503050406030204" pitchFamily="18" charset="0"/>
                              <a:cs typeface="Cambria Math" panose="02040503050406030204" pitchFamily="18" charset="0"/>
                            </a:rPr>
                            <m:t>0</m:t>
                          </m:r>
                        </m:sub>
                      </m:sSub>
                    </m:oMath>
                  </m:oMathPara>
                </a14:m>
                <a:endParaRPr lang="en-US" altLang="zh-CN"/>
              </a:p>
            </p:txBody>
          </p:sp>
        </mc:Choice>
        <mc:Fallback>
          <p:sp>
            <p:nvSpPr>
              <p:cNvPr id="9" name="文本框 8"/>
              <p:cNvSpPr txBox="1">
                <a:spLocks noRot="1" noChangeAspect="1" noMove="1" noResize="1" noEditPoints="1" noAdjustHandles="1" noChangeArrowheads="1" noChangeShapeType="1" noTextEdit="1"/>
              </p:cNvSpPr>
              <p:nvPr/>
            </p:nvSpPr>
            <p:spPr>
              <a:xfrm>
                <a:off x="3693160" y="3911600"/>
                <a:ext cx="4872990" cy="368300"/>
              </a:xfrm>
              <a:prstGeom prst="rect">
                <a:avLst/>
              </a:prstGeom>
              <a:blipFill rotWithShape="1">
                <a:blip r:embed="rId4"/>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文本框 1"/>
              <p:cNvSpPr txBox="1"/>
              <p:nvPr/>
            </p:nvSpPr>
            <p:spPr>
              <a:xfrm>
                <a:off x="3754120" y="3054350"/>
                <a:ext cx="2946746" cy="657616"/>
              </a:xfrm>
              <a:prstGeom prst="rect">
                <a:avLst/>
              </a:prstGeom>
              <a:noFill/>
              <a:extLst>
                <a:ext uri="{909E8E84-426E-40DD-AFC4-6F175D3DCCD1}">
                  <a14:hiddenFill xmlns:a14="http://schemas.microsoft.com/office/drawing/2010/main">
                    <a:solidFill>
                      <a:srgbClr val="FFC000"/>
                    </a:solidFill>
                  </a14:hiddenFill>
                </a:ext>
              </a:extLst>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3</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4</m:t>
                          </m:r>
                        </m:sub>
                      </m:sSub>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𝐸</m:t>
                          </m:r>
                        </m:num>
                        <m:den>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3</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4</m:t>
                              </m:r>
                            </m:sub>
                          </m:sSub>
                        </m:den>
                      </m:f>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1</m:t>
                      </m:r>
                      <m:r>
                        <a:rPr lang="en-US" altLang="zh-CN" i="1">
                          <a:latin typeface="Cambria Math" panose="02040503050406030204" pitchFamily="18" charset="0"/>
                          <a:cs typeface="Cambria Math" panose="02040503050406030204" pitchFamily="18" charset="0"/>
                        </a:rPr>
                        <m:t>𝐴</m:t>
                      </m:r>
                    </m:oMath>
                  </m:oMathPara>
                </a14:m>
                <a:endParaRPr lang="en-US" altLang="zh-CN" dirty="0"/>
              </a:p>
            </p:txBody>
          </p:sp>
        </mc:Choice>
        <mc:Fallback>
          <p:sp>
            <p:nvSpPr>
              <p:cNvPr id="2" name="文本框 1"/>
              <p:cNvSpPr txBox="1">
                <a:spLocks noRot="1" noChangeAspect="1" noMove="1" noResize="1" noEditPoints="1" noAdjustHandles="1" noChangeArrowheads="1" noChangeShapeType="1" noTextEdit="1"/>
              </p:cNvSpPr>
              <p:nvPr/>
            </p:nvSpPr>
            <p:spPr>
              <a:xfrm>
                <a:off x="3754120" y="3054350"/>
                <a:ext cx="2946746" cy="657616"/>
              </a:xfrm>
              <a:prstGeom prst="rect">
                <a:avLst/>
              </a:prstGeom>
              <a:blipFill rotWithShape="1">
                <a:blip r:embed="rId5"/>
                <a:stretch>
                  <a:fillRect r="12" b="59"/>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9" name="图片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018" y="1977636"/>
            <a:ext cx="3623107" cy="319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2" name="矩形 11"/>
          <p:cNvSpPr/>
          <p:nvPr/>
        </p:nvSpPr>
        <p:spPr>
          <a:xfrm>
            <a:off x="424815" y="1270635"/>
            <a:ext cx="7559040" cy="458470"/>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n>
                <a:noFill/>
              </a:ln>
              <a:noFill/>
            </a:endParaRPr>
          </a:p>
        </p:txBody>
      </p:sp>
      <p:sp>
        <p:nvSpPr>
          <p:cNvPr id="10" name="文本框 9"/>
          <p:cNvSpPr txBox="1"/>
          <p:nvPr/>
        </p:nvSpPr>
        <p:spPr>
          <a:xfrm>
            <a:off x="424815" y="1270635"/>
            <a:ext cx="6706870" cy="398780"/>
          </a:xfrm>
          <a:prstGeom prst="rect">
            <a:avLst/>
          </a:prstGeom>
          <a:noFill/>
          <a:extLst>
            <a:ext uri="{909E8E84-426E-40DD-AFC4-6F175D3DCCD1}">
              <a14:hiddenFill xmlns:a14="http://schemas.microsoft.com/office/drawing/2010/main">
                <a:solidFill>
                  <a:srgbClr val="FFC000"/>
                </a:solidFill>
              </a14:hiddenFill>
            </a:ext>
          </a:extLst>
        </p:spPr>
        <p:txBody>
          <a:bodyPr wrap="square" rtlCol="0" anchor="t">
            <a:spAutoFit/>
          </a:bodyPr>
          <a:lstStyle/>
          <a:p>
            <a:r>
              <a:rPr lang="en-US" altLang="zh-CN" sz="2000" dirty="0"/>
              <a:t>(2)</a:t>
            </a:r>
            <a:r>
              <a:rPr lang="zh-CN" altLang="en-US" sz="2000" dirty="0"/>
              <a:t>将电压源短路去掉，如图</a:t>
            </a:r>
            <a:r>
              <a:rPr lang="en-US" altLang="zh-CN" sz="2000" dirty="0"/>
              <a:t>2.7.8</a:t>
            </a:r>
            <a:r>
              <a:rPr lang="zh-CN" altLang="en-US" sz="2000" dirty="0"/>
              <a:t>所示，求等效电阻</a:t>
            </a:r>
            <a:r>
              <a:rPr lang="en-US" altLang="zh-CN" sz="2000" dirty="0"/>
              <a:t>Rab</a:t>
            </a:r>
            <a:r>
              <a:rPr lang="zh-CN" altLang="en-US" sz="2000" dirty="0"/>
              <a:t>。</a:t>
            </a:r>
            <a:endParaRPr lang="en-US" altLang="zh-CN" sz="2000" dirty="0"/>
          </a:p>
        </p:txBody>
      </p:sp>
      <p:sp>
        <p:nvSpPr>
          <p:cNvPr id="13" name="矩形 12"/>
          <p:cNvSpPr/>
          <p:nvPr/>
        </p:nvSpPr>
        <p:spPr>
          <a:xfrm>
            <a:off x="4213225" y="2345690"/>
            <a:ext cx="4469130" cy="1205230"/>
          </a:xfrm>
          <a:prstGeom prst="rect">
            <a:avLst/>
          </a:prstGeom>
          <a:noFill/>
          <a:ln>
            <a:noFill/>
          </a:ln>
          <a:extLst>
            <a:ext uri="{909E8E84-426E-40DD-AFC4-6F175D3DCCD1}">
              <a14:hiddenFill xmlns:a14="http://schemas.microsoft.com/office/drawing/2010/main">
                <a:solidFill>
                  <a:srgbClr val="FFC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15" name="文本框 14"/>
              <p:cNvSpPr txBox="1"/>
              <p:nvPr/>
            </p:nvSpPr>
            <p:spPr>
              <a:xfrm>
                <a:off x="4310380" y="2675890"/>
                <a:ext cx="4371975" cy="645160"/>
              </a:xfrm>
              <a:prstGeom prst="rect">
                <a:avLst/>
              </a:prstGeom>
              <a:noFill/>
              <a:extLst>
                <a:ext uri="{909E8E84-426E-40DD-AFC4-6F175D3DCCD1}">
                  <a14:hiddenFill xmlns:a14="http://schemas.microsoft.com/office/drawing/2010/main">
                    <a:solidFill>
                      <a:srgbClr val="FFC000"/>
                    </a:solidFill>
                  </a14:hiddenFill>
                </a:ext>
              </a:extLst>
            </p:spPr>
            <p:txBody>
              <a:bodyPr wrap="square" rtlCol="0">
                <a:spAutoFit/>
              </a:bodyPr>
              <a:lstStyle/>
              <a:p>
                <a14:m>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    </m:t>
                        </m:r>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𝑎𝑏</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1</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2</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3</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4</m:t>
                        </m:r>
                      </m:sub>
                    </m:sSub>
                    <m:r>
                      <a:rPr lang="en-US" altLang="zh-CN" i="1">
                        <a:latin typeface="Cambria Math" panose="02040503050406030204" pitchFamily="18" charset="0"/>
                        <a:cs typeface="Cambria Math" panose="02040503050406030204" pitchFamily="18" charset="0"/>
                      </a:rPr>
                      <m:t>)</m:t>
                    </m:r>
                  </m:oMath>
                </a14:m>
                <a:r>
                  <a:rPr lang="en-US" altLang="zh-CN" i="1">
                    <a:latin typeface="Cambria Math" panose="02040503050406030204" pitchFamily="18" charset="0"/>
                    <a:cs typeface="Cambria Math" panose="02040503050406030204" pitchFamily="18" charset="0"/>
                  </a:rPr>
                  <a:t> </a:t>
                </a:r>
                <a:endParaRPr lang="en-US" altLang="zh-CN" i="1">
                  <a:latin typeface="Cambria Math" panose="02040503050406030204" pitchFamily="18" charset="0"/>
                  <a:cs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1</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875</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2</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𝛺</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3</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875</m:t>
                      </m:r>
                      <m:r>
                        <a:rPr lang="en-US" altLang="zh-CN" i="1">
                          <a:latin typeface="Cambria Math" panose="02040503050406030204" pitchFamily="18" charset="0"/>
                          <a:cs typeface="Cambria Math" panose="02040503050406030204" pitchFamily="18" charset="0"/>
                        </a:rPr>
                        <m:t>𝛺</m:t>
                      </m:r>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𝑟</m:t>
                          </m:r>
                        </m:e>
                        <m:sub>
                          <m:r>
                            <a:rPr lang="en-US" altLang="zh-CN" i="1">
                              <a:latin typeface="Cambria Math" panose="02040503050406030204" pitchFamily="18" charset="0"/>
                              <a:cs typeface="Cambria Math" panose="02040503050406030204" pitchFamily="18" charset="0"/>
                            </a:rPr>
                            <m:t>0</m:t>
                          </m:r>
                        </m:sub>
                      </m:sSub>
                    </m:oMath>
                  </m:oMathPara>
                </a14:m>
                <a:endParaRPr lang="en-US" altLang="zh-CN"/>
              </a:p>
            </p:txBody>
          </p:sp>
        </mc:Choice>
        <mc:Fallback>
          <p:sp>
            <p:nvSpPr>
              <p:cNvPr id="15" name="文本框 14"/>
              <p:cNvSpPr txBox="1">
                <a:spLocks noRot="1" noChangeAspect="1" noMove="1" noResize="1" noEditPoints="1" noAdjustHandles="1" noChangeArrowheads="1" noChangeShapeType="1" noTextEdit="1"/>
              </p:cNvSpPr>
              <p:nvPr/>
            </p:nvSpPr>
            <p:spPr>
              <a:xfrm>
                <a:off x="4310380" y="2675890"/>
                <a:ext cx="4371975" cy="645160"/>
              </a:xfrm>
              <a:prstGeom prst="rect">
                <a:avLst/>
              </a:prstGeom>
              <a:blipFill rotWithShape="1">
                <a:blip r:embed="rId3"/>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1" name="图片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430" y="2267869"/>
            <a:ext cx="3215442" cy="2460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3" name="组合 2"/>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矩形 4"/>
          <p:cNvSpPr/>
          <p:nvPr/>
        </p:nvSpPr>
        <p:spPr>
          <a:xfrm>
            <a:off x="345440" y="1199515"/>
            <a:ext cx="8526145" cy="556260"/>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文本框 5"/>
          <p:cNvSpPr txBox="1"/>
          <p:nvPr/>
        </p:nvSpPr>
        <p:spPr>
          <a:xfrm>
            <a:off x="344805" y="1264920"/>
            <a:ext cx="8526780" cy="706755"/>
          </a:xfrm>
          <a:prstGeom prst="rect">
            <a:avLst/>
          </a:prstGeom>
          <a:solidFill>
            <a:srgbClr val="FFC000"/>
          </a:solidFill>
        </p:spPr>
        <p:txBody>
          <a:bodyPr wrap="square" rtlCol="0" anchor="t">
            <a:spAutoFit/>
          </a:bodyPr>
          <a:lstStyle/>
          <a:p>
            <a:r>
              <a:rPr lang="en-US" altLang="zh-CN" sz="2000"/>
              <a:t>(3)</a:t>
            </a:r>
            <a:r>
              <a:rPr lang="zh-CN" altLang="en-US" sz="2000"/>
              <a:t>画出戴维宁等效电路，如图</a:t>
            </a:r>
            <a:r>
              <a:rPr lang="en-US" altLang="zh-CN" sz="2000"/>
              <a:t>2.7.9</a:t>
            </a:r>
            <a:r>
              <a:rPr lang="zh-CN" altLang="en-US" sz="2000"/>
              <a:t>所示，求电阻</a:t>
            </a:r>
            <a:r>
              <a:rPr lang="en-US" altLang="zh-CN" sz="2000" i="1"/>
              <a:t>R</a:t>
            </a:r>
            <a:r>
              <a:rPr lang="en-US" altLang="zh-CN" sz="2000" baseline="-25000"/>
              <a:t>5</a:t>
            </a:r>
            <a:r>
              <a:rPr lang="zh-CN" altLang="en-US" sz="2000"/>
              <a:t>中的电流</a:t>
            </a:r>
            <a:r>
              <a:rPr lang="en-US" altLang="en-US" sz="2000" i="1"/>
              <a:t>Ⅰ</a:t>
            </a:r>
            <a:r>
              <a:rPr lang="en-US" altLang="en-US" sz="2000" baseline="-25000"/>
              <a:t>5</a:t>
            </a:r>
            <a:r>
              <a:rPr lang="zh-CN" altLang="en-US" sz="2000"/>
              <a:t>。</a:t>
            </a:r>
            <a:endParaRPr lang="zh-CN" altLang="en-US" sz="2000"/>
          </a:p>
          <a:p>
            <a:endParaRPr lang="zh-CN" altLang="en-US" sz="2000"/>
          </a:p>
        </p:txBody>
      </p:sp>
      <p:sp>
        <p:nvSpPr>
          <p:cNvPr id="7" name="矩形 6"/>
          <p:cNvSpPr/>
          <p:nvPr/>
        </p:nvSpPr>
        <p:spPr>
          <a:xfrm>
            <a:off x="4511675" y="2797175"/>
            <a:ext cx="4043680" cy="1097915"/>
          </a:xfrm>
          <a:prstGeom prst="rect">
            <a:avLst/>
          </a:prstGeom>
          <a:noFill/>
          <a:ln>
            <a:noFill/>
          </a:ln>
          <a:extLst>
            <a:ext uri="{909E8E84-426E-40DD-AFC4-6F175D3DCCD1}">
              <a14:hiddenFill xmlns:a14="http://schemas.microsoft.com/office/drawing/2010/main">
                <a:solidFill>
                  <a:srgbClr val="FFC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8" name="文本框 7"/>
              <p:cNvSpPr txBox="1"/>
              <p:nvPr/>
            </p:nvSpPr>
            <p:spPr>
              <a:xfrm>
                <a:off x="4675505" y="3058795"/>
                <a:ext cx="2906395" cy="836295"/>
              </a:xfrm>
              <a:prstGeom prst="rect">
                <a:avLst/>
              </a:prstGeom>
              <a:noFill/>
              <a:extLst>
                <a:ext uri="{909E8E84-426E-40DD-AFC4-6F175D3DCCD1}">
                  <a14:hiddenFill xmlns:a14="http://schemas.microsoft.com/office/drawing/2010/main">
                    <a:solidFill>
                      <a:srgbClr val="FFC000"/>
                    </a:solidFill>
                  </a14:hiddenFill>
                </a:ext>
              </a:extLst>
            </p:spPr>
            <p:txBody>
              <a:bodyPr wrap="square" rtlCol="0">
                <a:noAutofit/>
              </a:bodyPr>
              <a:lstStyle/>
              <a:p>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5</m:t>
                          </m:r>
                        </m:sub>
                      </m:sSub>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𝐸</m:t>
                              </m:r>
                            </m:e>
                            <m:sub>
                              <m:r>
                                <a:rPr lang="en-US" altLang="zh-CN" i="1">
                                  <a:latin typeface="Cambria Math" panose="02040503050406030204" pitchFamily="18" charset="0"/>
                                  <a:cs typeface="Cambria Math" panose="02040503050406030204" pitchFamily="18" charset="0"/>
                                </a:rPr>
                                <m:t>0</m:t>
                              </m:r>
                            </m:sub>
                          </m:sSub>
                        </m:num>
                        <m:den>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𝑟</m:t>
                              </m:r>
                            </m:e>
                            <m:sub>
                              <m:r>
                                <a:rPr lang="en-US" altLang="zh-CN" i="1">
                                  <a:latin typeface="Cambria Math" panose="02040503050406030204" pitchFamily="18" charset="0"/>
                                  <a:cs typeface="Cambria Math" panose="02040503050406030204" pitchFamily="18" charset="0"/>
                                </a:rPr>
                                <m:t>0</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5</m:t>
                              </m:r>
                            </m:sub>
                          </m:sSub>
                        </m:den>
                      </m:f>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1</m:t>
                          </m:r>
                        </m:num>
                        <m:den>
                          <m:r>
                            <a:rPr lang="en-US" altLang="zh-CN" i="1">
                              <a:latin typeface="Cambria Math" panose="02040503050406030204" pitchFamily="18" charset="0"/>
                              <a:cs typeface="Cambria Math" panose="02040503050406030204" pitchFamily="18" charset="0"/>
                            </a:rPr>
                            <m:t>4</m:t>
                          </m:r>
                        </m:den>
                      </m:f>
                      <m:r>
                        <a:rPr lang="en-US" altLang="zh-CN" i="1">
                          <a:latin typeface="Cambria Math" panose="02040503050406030204" pitchFamily="18" charset="0"/>
                          <a:cs typeface="Cambria Math" panose="02040503050406030204" pitchFamily="18" charset="0"/>
                        </a:rPr>
                        <m:t>𝐴</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0</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25</m:t>
                      </m:r>
                      <m:r>
                        <a:rPr lang="en-US" altLang="zh-CN" i="1">
                          <a:latin typeface="Cambria Math" panose="02040503050406030204" pitchFamily="18" charset="0"/>
                          <a:cs typeface="Cambria Math" panose="02040503050406030204" pitchFamily="18" charset="0"/>
                        </a:rPr>
                        <m:t>𝐴</m:t>
                      </m:r>
                    </m:oMath>
                  </m:oMathPara>
                </a14:m>
                <a:endParaRPr lang="en-US" altLang="zh-CN"/>
              </a:p>
            </p:txBody>
          </p:sp>
        </mc:Choice>
        <mc:Fallback>
          <p:sp>
            <p:nvSpPr>
              <p:cNvPr id="8" name="文本框 7"/>
              <p:cNvSpPr txBox="1">
                <a:spLocks noRot="1" noChangeAspect="1" noMove="1" noResize="1" noEditPoints="1" noAdjustHandles="1" noChangeArrowheads="1" noChangeShapeType="1" noTextEdit="1"/>
              </p:cNvSpPr>
              <p:nvPr/>
            </p:nvSpPr>
            <p:spPr>
              <a:xfrm>
                <a:off x="4675505" y="3058795"/>
                <a:ext cx="2906395" cy="836295"/>
              </a:xfrm>
              <a:prstGeom prst="rect">
                <a:avLst/>
              </a:prstGeom>
              <a:blipFill rotWithShape="1">
                <a:blip r:embed="rId3"/>
                <a:stretch>
                  <a:fillRect/>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文本框 5"/>
          <p:cNvSpPr txBox="1"/>
          <p:nvPr/>
        </p:nvSpPr>
        <p:spPr>
          <a:xfrm>
            <a:off x="609600" y="1659285"/>
            <a:ext cx="8153400" cy="4399915"/>
          </a:xfrm>
          <a:prstGeom prst="rect">
            <a:avLst/>
          </a:prstGeom>
          <a:noFill/>
        </p:spPr>
        <p:txBody>
          <a:bodyPr>
            <a:spAutoFit/>
          </a:bodyPr>
          <a:lstStyle/>
          <a:p>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运用戴维宁定理时还应注意以下几点</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１</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戴维宁定理</a:t>
            </a:r>
            <a:r>
              <a:rPr lang="zh-CN" altLang="en-US" sz="2800" b="1"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只适用于有源二端网络</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为线性的电路，若有源二端网络中含有非线性电阻时，不能运用戴维宁定理；</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２</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画等效电路时，要注意等效电压源的电动势Ｅ 的方向与有源二端网络开路时的端电压的方向相符合；</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３</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用戴维宁定理计算有源二端网络的等效电压源时，只对外电路等效，对有源二端网络来说绝对不能用该等效电压源来计算原电路中各支路的电流。</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4"/>
          <p:cNvSpPr txBox="1">
            <a:spLocks noChangeArrowheads="1"/>
          </p:cNvSpPr>
          <p:nvPr/>
        </p:nvSpPr>
        <p:spPr bwMode="auto">
          <a:xfrm>
            <a:off x="609600" y="1828800"/>
            <a:ext cx="7924800"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练习</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：已知 Ｕ＝５Ｖ，应用戴维宁定理计算如图中所示电路中电阻Ｒ的阻值。</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6682" y="3276600"/>
            <a:ext cx="41719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450563" y="2574671"/>
            <a:ext cx="8250239" cy="2399321"/>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戴维宁定理的内容</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戴维宁定理的</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求解方法和步骤</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2" name="组合 11"/>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343131" y="2190042"/>
            <a:ext cx="2413288" cy="2435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4106978"/>
            <a:ext cx="6767309" cy="7065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2" name="组合 1"/>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3983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511300" y="1875155"/>
            <a:ext cx="219773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35" name="文本框 28"/>
          <p:cNvSpPr txBox="1">
            <a:spLocks noChangeArrowheads="1"/>
          </p:cNvSpPr>
          <p:nvPr/>
        </p:nvSpPr>
        <p:spPr bwMode="auto">
          <a:xfrm>
            <a:off x="1031133" y="2821887"/>
            <a:ext cx="7750484"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掌握电阻元件的串并联；</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深刻理解电压源与电流源的等效变换；</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熟练掌握基尔霍夫定律；</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熟练掌握支路电流法的应用；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掌握叠加定理、戴维宁定理。</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5"/>
            </p:custDataLst>
          </p:nvPr>
        </p:nvSpPr>
        <p:spPr>
          <a:xfrm>
            <a:off x="755650" y="96520"/>
            <a:ext cx="7431088" cy="1143000"/>
          </a:xfrm>
          <a:prstGeom prst="rect">
            <a:avLst/>
          </a:prstGeom>
          <a:noFill/>
          <a:ln w="9525">
            <a:noFill/>
          </a:ln>
        </p:spPr>
        <p:txBody>
          <a:bodyPr anchor="ctr" anchorCtr="0"/>
          <a:lstStyle/>
          <a:p>
            <a:pPr algn="ctr">
              <a:buClrTx/>
              <a:buSzTx/>
              <a:buFontTx/>
            </a:pP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a:t>
            </a:r>
            <a:r>
              <a:rPr lang="en-US" altLang="zh-CN"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2</a:t>
            </a: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　直流电源供电电路的分析与测试</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104140" y="1196340"/>
            <a:ext cx="8959215" cy="566166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indent="267970" algn="ctr">
              <a:buNone/>
            </a:pPr>
            <a:r>
              <a:rPr lang="zh-CN" altLang="zh-CN" sz="2000" b="1" kern="100" dirty="0">
                <a:effectLst/>
                <a:latin typeface="Calibri" panose="020F0502020204030204" pitchFamily="34" charset="0"/>
                <a:ea typeface="宋体" panose="02010600030101010101" pitchFamily="2" charset="-122"/>
                <a:cs typeface="Times New Roman" panose="02020603050405020304" pitchFamily="18" charset="0"/>
              </a:rPr>
              <a:t>电力大拿：戴维宁的传奇一生</a:t>
            </a:r>
            <a:endParaRPr lang="en-US" altLang="zh-CN" sz="2000" b="1" kern="100" dirty="0">
              <a:effectLst/>
              <a:latin typeface="Calibri" panose="020F0502020204030204" pitchFamily="34" charset="0"/>
              <a:ea typeface="宋体" panose="02010600030101010101" pitchFamily="2" charset="-122"/>
              <a:cs typeface="Times New Roman" panose="02020603050405020304" pitchFamily="18" charset="0"/>
            </a:endParaRPr>
          </a:p>
          <a:p>
            <a:pPr indent="267970" algn="l">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戴维宁，全名</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Thevenin Paul</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，是十九世纪末二十世纪初的一位杰出电气工程师。他出生于法国的一个小镇，自幼便对科学充满了浓厚的兴趣。在求学期间，他展现出了非凡的数学和物理天赋，为他日后的科学研究奠定了坚实的基础。</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戴维宁的职业生涯始于巴黎综合理工学院，他在这里接受了严格的科学训练，并开始涉足电气工程领域。毕业后，他迅速成为了一名备受瞩目的科学家，他的研究成果在学术界和工业界都引起了广泛的关注。</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戴维宁最为人所知的成就是提出了戴维宁定理。这个定理是电路分析中的一个基本原理，它指出：一个含独立源、线性电阻和线性受控源的任意线性单口网络，对外电路来说，可以用一个电压源和电阻的串联组合来等效替换。这个定理极大地简化了电路分析的过程，为电气工程的发展做出了巨大的贡献。</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除了学术成就外，戴维宁还是一位热衷于实践和创新的工程师。他积极参与了各种电力项目的设计和实施，为法国的电力工业发展做出了卓越的贡献。他的工作不仅提高了电力传输的效率，还降低了成本，使得电力更加普及和便捷。</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戴维宁的一生充满了对科学的热爱和追求。他始终保持着对新知识的好奇心和探索精神，不断推动着电气工程领域的发展。他的研究成果和思想不仅在当时产生了深远的影响，而且至今仍在指导着我们的工作和生活。</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戴维宁的电力传奇不仅是一段科学发展的历史，更是一种精神的传承。他用自己的行动诠释了什么是真正的科学家和工程师，为我们树立了榜样。让我们铭记这位伟大的科学家，继续为人类的进步和发展贡献自己的力量。</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16" name="组合 15"/>
          <p:cNvGrpSpPr/>
          <p:nvPr/>
        </p:nvGrpSpPr>
        <p:grpSpPr>
          <a:xfrm>
            <a:off x="104775" y="18859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163830" y="65659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3"/>
          <p:cNvSpPr txBox="1">
            <a:spLocks noChangeArrowheads="1"/>
          </p:cNvSpPr>
          <p:nvPr>
            <p:custDataLst>
              <p:tags r:id="rId2"/>
            </p:custDataLst>
          </p:nvPr>
        </p:nvSpPr>
        <p:spPr bwMode="auto">
          <a:xfrm>
            <a:off x="228600" y="1219200"/>
            <a:ext cx="8915400" cy="2675255"/>
          </a:xfrm>
          <a:prstGeom prst="rect">
            <a:avLst/>
          </a:prstGeom>
          <a:solidFill>
            <a:schemeClr val="lt1"/>
          </a:solidFill>
          <a:ln w="38100">
            <a:solidFill>
              <a:srgbClr val="07931E"/>
            </a:solidFill>
            <a:miter lim="800000"/>
          </a:ln>
          <a:effectLst/>
        </p:spPr>
        <p:txBody>
          <a:bodyPr>
            <a:spAutoFit/>
          </a:bodyPr>
          <a:lstStyle>
            <a:lvl1pPr indent="673100">
              <a:defRPr>
                <a:solidFill>
                  <a:schemeClr val="tx1"/>
                </a:solidFill>
                <a:latin typeface="Arial" panose="020B0604020202020204" pitchFamily="34" charset="0"/>
                <a:ea typeface="宋体" panose="02010600030101010101" pitchFamily="2" charset="-122"/>
              </a:defRPr>
            </a:lvl1pPr>
            <a:lvl2pPr marL="863600">
              <a:defRPr>
                <a:solidFill>
                  <a:schemeClr val="tx1"/>
                </a:solidFill>
                <a:latin typeface="Arial" panose="020B0604020202020204" pitchFamily="34" charset="0"/>
                <a:ea typeface="宋体" panose="02010600030101010101" pitchFamily="2" charset="-122"/>
              </a:defRPr>
            </a:lvl2pPr>
            <a:lvl3pPr marL="1054100">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spcBef>
                <a:spcPct val="50000"/>
              </a:spcBef>
            </a:pP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对外电路来说，任何一个线性有源二端网络，都可以用一个电压源</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E0</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与一个电阻</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r0</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串联的模型来替代。其电压源</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E0</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等于该线性有源二端网络的开路电压，电阻</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r0</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等于该线性有源二端网络除源（电压源短路，电流源断路）后两端间的等效电阻。这就是</a:t>
            </a:r>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戴维宁定理</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2235" y="3962400"/>
            <a:ext cx="4495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3"/>
          <p:cNvSpPr txBox="1"/>
          <p:nvPr/>
        </p:nvSpPr>
        <p:spPr>
          <a:xfrm>
            <a:off x="304800" y="1600200"/>
            <a:ext cx="8763000" cy="4399915"/>
          </a:xfrm>
          <a:prstGeom prst="rect">
            <a:avLst/>
          </a:prstGeom>
          <a:noFill/>
        </p:spPr>
        <p:txBody>
          <a:bodyPr>
            <a:spAutoFit/>
          </a:bodyPr>
          <a:lstStyle/>
          <a:p>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运用戴维宁定理求某一支路电流和电压的步骤如下</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１</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把复杂电路</a:t>
            </a:r>
            <a:r>
              <a:rPr lang="zh-CN" altLang="en-US" sz="2800" b="1"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分成</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待求支路和有源二端网络两部分；</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２</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将待求支路移开</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，求出有源二端网络两端点间的开路电压Ｕ</a:t>
            </a:r>
            <a:r>
              <a:rPr lang="zh-CN" altLang="en-US" sz="2000" b="1" dirty="0">
                <a:solidFill>
                  <a:srgbClr val="000000"/>
                </a:solidFill>
                <a:latin typeface="黑体" panose="02010609060101010101" pitchFamily="49" charset="-122"/>
                <a:ea typeface="黑体" panose="02010609060101010101" pitchFamily="49" charset="-122"/>
                <a:cs typeface="黑体" panose="02010609060101010101" pitchFamily="49" charset="-122"/>
              </a:rPr>
              <a:t>０</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３</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把网络内各</a:t>
            </a:r>
            <a:r>
              <a:rPr lang="zh-CN" altLang="en-US" sz="2800" b="1"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电压源短路，电流源断路</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，求无源二端网络两端点间的等效电阻Ｒ</a:t>
            </a:r>
            <a:r>
              <a:rPr lang="zh-CN" altLang="en-US" sz="2000" b="1" dirty="0">
                <a:solidFill>
                  <a:srgbClr val="000000"/>
                </a:solidFill>
                <a:latin typeface="黑体" panose="02010609060101010101" pitchFamily="49" charset="-122"/>
                <a:ea typeface="黑体" panose="02010609060101010101" pitchFamily="49" charset="-122"/>
                <a:cs typeface="黑体" panose="02010609060101010101" pitchFamily="49" charset="-122"/>
              </a:rPr>
              <a:t>０</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４</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画出等效电压源的电路图</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，其电压源的电动势 Ｅ ＝Ｕ</a:t>
            </a:r>
            <a:r>
              <a:rPr lang="zh-CN" altLang="en-US" sz="2000" b="1" dirty="0">
                <a:solidFill>
                  <a:srgbClr val="000000"/>
                </a:solidFill>
                <a:latin typeface="黑体" panose="02010609060101010101" pitchFamily="49" charset="-122"/>
                <a:ea typeface="黑体" panose="02010609060101010101" pitchFamily="49" charset="-122"/>
                <a:cs typeface="黑体" panose="02010609060101010101" pitchFamily="49" charset="-122"/>
              </a:rPr>
              <a:t>０</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，内阻ｒ</a:t>
            </a:r>
            <a:r>
              <a:rPr lang="zh-CN" altLang="en-US" sz="2000" b="1" dirty="0">
                <a:solidFill>
                  <a:srgbClr val="000000"/>
                </a:solidFill>
                <a:latin typeface="黑体" panose="02010609060101010101" pitchFamily="49" charset="-122"/>
                <a:ea typeface="黑体" panose="02010609060101010101" pitchFamily="49" charset="-122"/>
                <a:cs typeface="黑体" panose="02010609060101010101" pitchFamily="49" charset="-122"/>
              </a:rPr>
              <a:t>０</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＝Ｒ</a:t>
            </a:r>
            <a:r>
              <a:rPr lang="zh-CN" altLang="en-US" sz="2000" b="1" dirty="0">
                <a:solidFill>
                  <a:srgbClr val="000000"/>
                </a:solidFill>
                <a:latin typeface="黑体" panose="02010609060101010101" pitchFamily="49" charset="-122"/>
                <a:ea typeface="黑体" panose="02010609060101010101" pitchFamily="49" charset="-122"/>
                <a:cs typeface="黑体" panose="02010609060101010101" pitchFamily="49" charset="-122"/>
              </a:rPr>
              <a:t>０</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，然后与待求支路接通，形成与原电路等效的简化电路，再运用欧姆定律或基尔霍夫定律求支路的电流或电压。</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Rectangle 2"/>
          <p:cNvSpPr txBox="1">
            <a:spLocks noChangeArrowheads="1"/>
          </p:cNvSpPr>
          <p:nvPr>
            <p:custDataLst>
              <p:tags r:id="rId2"/>
            </p:custDataLst>
          </p:nvPr>
        </p:nvSpPr>
        <p:spPr bwMode="auto">
          <a:xfrm>
            <a:off x="533400" y="16002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如图</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2.7.2</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所示电路，已知</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E</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 = 7 V</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E</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 = 6.2 V</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 = </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 = 0.2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3.2</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，试应用戴维宁定理求电阻</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中的电流</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I</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5" name="图片 4"/>
          <p:cNvPicPr>
            <a:picLocks noChangeAspect="1"/>
          </p:cNvPicPr>
          <p:nvPr/>
        </p:nvPicPr>
        <p:blipFill>
          <a:blip r:embed="rId3"/>
          <a:stretch>
            <a:fillRect/>
          </a:stretch>
        </p:blipFill>
        <p:spPr>
          <a:xfrm>
            <a:off x="2614930" y="3095625"/>
            <a:ext cx="4343400" cy="2838450"/>
          </a:xfrm>
          <a:prstGeom prst="rect">
            <a:avLst/>
          </a:prstGeom>
        </p:spPr>
      </p:pic>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2" name="矩形 11"/>
          <p:cNvSpPr/>
          <p:nvPr/>
        </p:nvSpPr>
        <p:spPr>
          <a:xfrm>
            <a:off x="762000" y="4086225"/>
            <a:ext cx="7413625" cy="458470"/>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矩形 5"/>
          <p:cNvSpPr/>
          <p:nvPr/>
        </p:nvSpPr>
        <p:spPr>
          <a:xfrm>
            <a:off x="762000" y="1088390"/>
            <a:ext cx="7413625" cy="393700"/>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19"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57045"/>
            <a:ext cx="2209800"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645978"/>
            <a:ext cx="2578100"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3" name="组合 2"/>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文本框 4"/>
          <p:cNvSpPr txBox="1"/>
          <p:nvPr/>
        </p:nvSpPr>
        <p:spPr>
          <a:xfrm>
            <a:off x="577850" y="1088390"/>
            <a:ext cx="7777480" cy="400110"/>
          </a:xfrm>
          <a:prstGeom prst="rect">
            <a:avLst/>
          </a:prstGeom>
          <a:solidFill>
            <a:srgbClr val="FFC000"/>
          </a:solidFill>
        </p:spPr>
        <p:txBody>
          <a:bodyPr wrap="square" rtlCol="0" anchor="t">
            <a:spAutoFit/>
          </a:bodyPr>
          <a:lstStyle/>
          <a:p>
            <a:r>
              <a:rPr lang="zh-CN" altLang="en-US" sz="2000" dirty="0"/>
              <a:t>【解】</a:t>
            </a:r>
            <a:r>
              <a:rPr lang="en-US" altLang="zh-CN" sz="2000" dirty="0"/>
              <a:t>(1)</a:t>
            </a:r>
            <a:r>
              <a:rPr lang="zh-CN" altLang="en-US" sz="2000" dirty="0"/>
              <a:t>将</a:t>
            </a:r>
            <a:r>
              <a:rPr lang="en-US" altLang="zh-CN" sz="2000" dirty="0"/>
              <a:t>R</a:t>
            </a:r>
            <a:r>
              <a:rPr lang="zh-CN" altLang="en-US" sz="2000" dirty="0"/>
              <a:t>所在支路开路去掉，如图</a:t>
            </a:r>
            <a:r>
              <a:rPr lang="en-US" altLang="zh-CN" sz="2000" dirty="0"/>
              <a:t>2.7.3</a:t>
            </a:r>
            <a:r>
              <a:rPr lang="zh-CN" altLang="en-US" sz="2000" dirty="0"/>
              <a:t>所示，求开路电压</a:t>
            </a:r>
            <a:r>
              <a:rPr lang="en-US" altLang="zh-CN" sz="2000" dirty="0" err="1"/>
              <a:t>Uab</a:t>
            </a:r>
            <a:r>
              <a:rPr lang="zh-CN" altLang="en-US" sz="2000" dirty="0"/>
              <a:t>。</a:t>
            </a:r>
            <a:endParaRPr lang="en-US" altLang="zh-CN" dirty="0"/>
          </a:p>
        </p:txBody>
      </p:sp>
      <p:sp>
        <p:nvSpPr>
          <p:cNvPr id="7" name="矩形 6"/>
          <p:cNvSpPr/>
          <p:nvPr/>
        </p:nvSpPr>
        <p:spPr>
          <a:xfrm>
            <a:off x="3620770" y="1764030"/>
            <a:ext cx="4554855" cy="1705610"/>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highlight>
                <a:srgbClr val="FFFF00"/>
              </a:highlight>
            </a:endParaRPr>
          </a:p>
        </p:txBody>
      </p:sp>
      <mc:AlternateContent xmlns:mc="http://schemas.openxmlformats.org/markup-compatibility/2006">
        <mc:Choice xmlns:a14="http://schemas.microsoft.com/office/drawing/2010/main" Requires="a14">
          <p:sp>
            <p:nvSpPr>
              <p:cNvPr id="8" name="文本框 7"/>
              <p:cNvSpPr txBox="1"/>
              <p:nvPr/>
            </p:nvSpPr>
            <p:spPr>
              <a:xfrm>
                <a:off x="3573631" y="2380615"/>
                <a:ext cx="3562275" cy="658065"/>
              </a:xfrm>
              <a:prstGeom prst="rect">
                <a:avLst/>
              </a:prstGeom>
              <a:solidFill>
                <a:srgbClr val="FFC000"/>
              </a:solidFill>
            </p:spPr>
            <p:txBody>
              <a:bodyPr wrap="square" rtlCol="0">
                <a:spAutoFit/>
              </a:bodyPr>
              <a:lstStyle/>
              <a:p>
                <a14:m>
                  <m:oMathPara xmlns:m="http://schemas.openxmlformats.org/officeDocument/2006/math">
                    <m:oMathParaPr>
                      <m:jc m:val="centerGroup"/>
                    </m:oMathParaPr>
                    <m:oMath xmlns:m="http://schemas.openxmlformats.org/officeDocument/2006/math">
                      <m:r>
                        <a:rPr lang="en-US" altLang="zh-CN" i="1" smtClean="0">
                          <a:latin typeface="Cambria Math" panose="02040503050406030204" pitchFamily="18" charset="0"/>
                          <a:ea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1</m:t>
                          </m:r>
                        </m:sub>
                      </m:sSub>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𝐸</m:t>
                              </m:r>
                            </m:e>
                            <m:sub>
                              <m:r>
                                <a:rPr lang="en-US" altLang="zh-CN" i="1">
                                  <a:latin typeface="Cambria Math" panose="02040503050406030204" pitchFamily="18" charset="0"/>
                                  <a:cs typeface="Cambria Math" panose="02040503050406030204" pitchFamily="18" charset="0"/>
                                </a:rPr>
                                <m:t>1</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𝐸</m:t>
                              </m:r>
                            </m:e>
                            <m:sub>
                              <m:r>
                                <a:rPr lang="en-US" altLang="zh-CN" i="1">
                                  <a:latin typeface="Cambria Math" panose="02040503050406030204" pitchFamily="18" charset="0"/>
                                  <a:cs typeface="Cambria Math" panose="02040503050406030204" pitchFamily="18" charset="0"/>
                                </a:rPr>
                                <m:t>2</m:t>
                              </m:r>
                            </m:sub>
                          </m:sSub>
                        </m:num>
                        <m:den>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1</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2</m:t>
                              </m:r>
                            </m:sub>
                          </m:sSub>
                        </m:den>
                      </m:f>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0</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8</m:t>
                          </m:r>
                        </m:num>
                        <m:den>
                          <m:r>
                            <a:rPr lang="en-US" altLang="zh-CN" i="1">
                              <a:latin typeface="Cambria Math" panose="02040503050406030204" pitchFamily="18" charset="0"/>
                              <a:cs typeface="Cambria Math" panose="02040503050406030204" pitchFamily="18" charset="0"/>
                            </a:rPr>
                            <m:t>0</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4</m:t>
                          </m:r>
                        </m:den>
                      </m:f>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2</m:t>
                      </m:r>
                      <m:r>
                        <a:rPr lang="en-US" altLang="zh-CN" i="1">
                          <a:latin typeface="Cambria Math" panose="02040503050406030204" pitchFamily="18" charset="0"/>
                          <a:cs typeface="Cambria Math" panose="02040503050406030204" pitchFamily="18" charset="0"/>
                        </a:rPr>
                        <m:t>𝐴</m:t>
                      </m:r>
                    </m:oMath>
                  </m:oMathPara>
                </a14:m>
                <a:endParaRPr lang="en-US" altLang="zh-CN" dirty="0"/>
              </a:p>
            </p:txBody>
          </p:sp>
        </mc:Choice>
        <mc:Fallback>
          <p:sp>
            <p:nvSpPr>
              <p:cNvPr id="8" name="文本框 7"/>
              <p:cNvSpPr txBox="1">
                <a:spLocks noRot="1" noChangeAspect="1" noMove="1" noResize="1" noEditPoints="1" noAdjustHandles="1" noChangeArrowheads="1" noChangeShapeType="1" noTextEdit="1"/>
              </p:cNvSpPr>
              <p:nvPr/>
            </p:nvSpPr>
            <p:spPr>
              <a:xfrm>
                <a:off x="3573631" y="2380615"/>
                <a:ext cx="3562275" cy="658065"/>
              </a:xfrm>
              <a:prstGeom prst="rect">
                <a:avLst/>
              </a:prstGeom>
              <a:blipFill rotWithShape="1">
                <a:blip r:embed="rId4"/>
                <a:stretch>
                  <a:fillRect l="-14" r="12" b="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3620770" y="3060700"/>
                <a:ext cx="4502785" cy="368300"/>
              </a:xfrm>
              <a:prstGeom prst="rect">
                <a:avLst/>
              </a:prstGeom>
              <a:solidFill>
                <a:srgbClr val="FFC000"/>
              </a:solid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𝑈</m:t>
                          </m:r>
                        </m:e>
                        <m:sub>
                          <m:r>
                            <a:rPr lang="en-US" altLang="zh-CN" i="1">
                              <a:latin typeface="Cambria Math" panose="02040503050406030204" pitchFamily="18" charset="0"/>
                              <a:cs typeface="Cambria Math" panose="02040503050406030204" pitchFamily="18" charset="0"/>
                            </a:rPr>
                            <m:t>𝑎𝑏</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𝐸</m:t>
                          </m:r>
                        </m:e>
                        <m:sub>
                          <m:r>
                            <a:rPr lang="en-US" altLang="zh-CN" i="1">
                              <a:latin typeface="Cambria Math" panose="02040503050406030204" pitchFamily="18" charset="0"/>
                              <a:cs typeface="Cambria Math" panose="02040503050406030204" pitchFamily="18" charset="0"/>
                            </a:rPr>
                            <m:t>2</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𝐼</m:t>
                          </m:r>
                        </m:e>
                        <m:sub>
                          <m:r>
                            <a:rPr lang="en-US" altLang="zh-CN" i="1">
                              <a:latin typeface="Cambria Math" panose="02040503050406030204" pitchFamily="18" charset="0"/>
                              <a:cs typeface="Cambria Math" panose="02040503050406030204" pitchFamily="18" charset="0"/>
                            </a:rPr>
                            <m:t>1</m:t>
                          </m:r>
                        </m:sub>
                      </m:sSub>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2</m:t>
                          </m:r>
                        </m:sub>
                      </m:sSub>
                      <m:r>
                        <a:rPr lang="en-US" altLang="zh-CN" i="1">
                          <a:latin typeface="Cambria Math" panose="02040503050406030204" pitchFamily="18" charset="0"/>
                          <a:cs typeface="Cambria Math" panose="02040503050406030204" pitchFamily="18" charset="0"/>
                        </a:rPr>
                        <m:t>=</m:t>
                      </m:r>
                      <m:d>
                        <m:dPr>
                          <m:ctrlPr>
                            <a:rPr lang="en-US" altLang="zh-CN" i="1">
                              <a:latin typeface="Cambria Math" panose="02040503050406030204" pitchFamily="18" charset="0"/>
                              <a:cs typeface="Cambria Math" panose="02040503050406030204" pitchFamily="18" charset="0"/>
                            </a:rPr>
                          </m:ctrlPr>
                        </m:dPr>
                        <m:e>
                          <m:r>
                            <a:rPr lang="en-US" altLang="zh-CN" i="1">
                              <a:latin typeface="Cambria Math" panose="02040503050406030204" pitchFamily="18" charset="0"/>
                              <a:cs typeface="Cambria Math" panose="02040503050406030204" pitchFamily="18" charset="0"/>
                            </a:rPr>
                            <m:t>6</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2</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0</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4</m:t>
                          </m:r>
                        </m:e>
                      </m:d>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6</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6</m:t>
                      </m:r>
                      <m:r>
                        <a:rPr lang="en-US" altLang="zh-CN" i="1">
                          <a:latin typeface="Cambria Math" panose="02040503050406030204" pitchFamily="18" charset="0"/>
                          <a:cs typeface="Cambria Math" panose="02040503050406030204" pitchFamily="18" charset="0"/>
                        </a:rPr>
                        <m:t>𝑉</m:t>
                      </m:r>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𝐸</m:t>
                          </m:r>
                        </m:e>
                        <m:sub>
                          <m:r>
                            <a:rPr lang="en-US" altLang="zh-CN" i="1">
                              <a:latin typeface="Cambria Math" panose="02040503050406030204" pitchFamily="18" charset="0"/>
                              <a:cs typeface="Cambria Math" panose="02040503050406030204" pitchFamily="18" charset="0"/>
                            </a:rPr>
                            <m:t>0</m:t>
                          </m:r>
                        </m:sub>
                      </m:sSub>
                    </m:oMath>
                  </m:oMathPara>
                </a14:m>
                <a:endParaRPr lang="en-US" altLang="zh-CN" dirty="0"/>
              </a:p>
            </p:txBody>
          </p:sp>
        </mc:Choice>
        <mc:Fallback>
          <p:sp>
            <p:nvSpPr>
              <p:cNvPr id="9" name="文本框 8"/>
              <p:cNvSpPr txBox="1">
                <a:spLocks noRot="1" noChangeAspect="1" noMove="1" noResize="1" noEditPoints="1" noAdjustHandles="1" noChangeArrowheads="1" noChangeShapeType="1" noTextEdit="1"/>
              </p:cNvSpPr>
              <p:nvPr/>
            </p:nvSpPr>
            <p:spPr>
              <a:xfrm>
                <a:off x="3620770" y="3060700"/>
                <a:ext cx="4502785" cy="368300"/>
              </a:xfrm>
              <a:prstGeom prst="rect">
                <a:avLst/>
              </a:prstGeom>
              <a:blipFill rotWithShape="1">
                <a:blip r:embed="rId5"/>
                <a:stretch>
                  <a:fillRect/>
                </a:stretch>
              </a:blipFill>
            </p:spPr>
            <p:txBody>
              <a:bodyPr/>
              <a:lstStyle/>
              <a:p>
                <a:r>
                  <a:rPr lang="zh-CN" altLang="en-US">
                    <a:noFill/>
                  </a:rPr>
                  <a:t> </a:t>
                </a:r>
              </a:p>
            </p:txBody>
          </p:sp>
        </mc:Fallback>
      </mc:AlternateContent>
      <p:sp>
        <p:nvSpPr>
          <p:cNvPr id="10" name="文本框 9"/>
          <p:cNvSpPr txBox="1"/>
          <p:nvPr/>
        </p:nvSpPr>
        <p:spPr>
          <a:xfrm>
            <a:off x="762000" y="4086225"/>
            <a:ext cx="7413625" cy="400110"/>
          </a:xfrm>
          <a:prstGeom prst="rect">
            <a:avLst/>
          </a:prstGeom>
          <a:solidFill>
            <a:srgbClr val="FFC000"/>
          </a:solidFill>
        </p:spPr>
        <p:txBody>
          <a:bodyPr wrap="square" rtlCol="0" anchor="t">
            <a:spAutoFit/>
          </a:bodyPr>
          <a:lstStyle/>
          <a:p>
            <a:r>
              <a:rPr lang="en-US" altLang="zh-CN" sz="2000" dirty="0"/>
              <a:t>(2)</a:t>
            </a:r>
            <a:r>
              <a:rPr lang="zh-CN" altLang="en-US" sz="2000" dirty="0"/>
              <a:t>将电压源短路去掉，如图</a:t>
            </a:r>
            <a:r>
              <a:rPr lang="en-US" altLang="zh-CN" sz="2000" dirty="0"/>
              <a:t>2.7.4</a:t>
            </a:r>
            <a:r>
              <a:rPr lang="zh-CN" altLang="en-US" sz="2000" dirty="0"/>
              <a:t>所示，求等效电阻</a:t>
            </a:r>
            <a:r>
              <a:rPr lang="en-US" altLang="zh-CN" sz="2000" dirty="0"/>
              <a:t>Rab</a:t>
            </a:r>
            <a:r>
              <a:rPr lang="zh-CN" altLang="en-US" sz="2000" dirty="0"/>
              <a:t>。</a:t>
            </a:r>
            <a:endParaRPr lang="en-US" altLang="zh-CN" sz="2000" dirty="0"/>
          </a:p>
        </p:txBody>
      </p:sp>
      <p:sp>
        <p:nvSpPr>
          <p:cNvPr id="13" name="矩形 12"/>
          <p:cNvSpPr/>
          <p:nvPr/>
        </p:nvSpPr>
        <p:spPr>
          <a:xfrm>
            <a:off x="3620770" y="5347970"/>
            <a:ext cx="4554855" cy="688975"/>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15" name="文本框 14"/>
              <p:cNvSpPr txBox="1"/>
              <p:nvPr/>
            </p:nvSpPr>
            <p:spPr>
              <a:xfrm>
                <a:off x="3693160" y="5492115"/>
                <a:ext cx="2973705" cy="368300"/>
              </a:xfrm>
              <a:prstGeom prst="rect">
                <a:avLst/>
              </a:prstGeom>
              <a:solidFill>
                <a:srgbClr val="FFC000"/>
              </a:solid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𝑎𝑏</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1</m:t>
                          </m:r>
                        </m:sub>
                      </m:sSub>
                      <m:r>
                        <a:rPr lang="en-US" altLang="zh-CN" i="1">
                          <a:latin typeface="Cambria Math" panose="02040503050406030204" pitchFamily="18" charset="0"/>
                          <a:cs typeface="Cambria Math" panose="02040503050406030204" pitchFamily="18" charset="0"/>
                        </a:rPr>
                        <m:t>//</m:t>
                      </m:r>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𝑅</m:t>
                          </m:r>
                        </m:e>
                        <m:sub>
                          <m:r>
                            <a:rPr lang="en-US" altLang="zh-CN" i="1">
                              <a:latin typeface="Cambria Math" panose="02040503050406030204" pitchFamily="18" charset="0"/>
                              <a:cs typeface="Cambria Math" panose="02040503050406030204" pitchFamily="18" charset="0"/>
                            </a:rPr>
                            <m:t>2</m:t>
                          </m:r>
                        </m:sub>
                      </m:sSub>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0</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1</m:t>
                      </m:r>
                      <m:r>
                        <a:rPr lang="en-US" altLang="zh-CN" i="1">
                          <a:latin typeface="Cambria Math" panose="02040503050406030204" pitchFamily="18" charset="0"/>
                          <a:cs typeface="Cambria Math" panose="02040503050406030204" pitchFamily="18" charset="0"/>
                        </a:rPr>
                        <m:t>𝛺</m:t>
                      </m:r>
                    </m:oMath>
                  </m:oMathPara>
                </a14:m>
                <a:endParaRPr lang="en-US" altLang="zh-CN" dirty="0"/>
              </a:p>
            </p:txBody>
          </p:sp>
        </mc:Choice>
        <mc:Fallback>
          <p:sp>
            <p:nvSpPr>
              <p:cNvPr id="15" name="文本框 14"/>
              <p:cNvSpPr txBox="1">
                <a:spLocks noRot="1" noChangeAspect="1" noMove="1" noResize="1" noEditPoints="1" noAdjustHandles="1" noChangeArrowheads="1" noChangeShapeType="1" noTextEdit="1"/>
              </p:cNvSpPr>
              <p:nvPr/>
            </p:nvSpPr>
            <p:spPr>
              <a:xfrm>
                <a:off x="3693160" y="5492115"/>
                <a:ext cx="2973705" cy="368300"/>
              </a:xfrm>
              <a:prstGeom prst="rect">
                <a:avLst/>
              </a:prstGeom>
              <a:blipFill rotWithShape="1">
                <a:blip r:embed="rId6"/>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文本框 13"/>
              <p:cNvSpPr txBox="1"/>
              <p:nvPr/>
            </p:nvSpPr>
            <p:spPr>
              <a:xfrm>
                <a:off x="3765176" y="1904909"/>
                <a:ext cx="3370730" cy="369332"/>
              </a:xfrm>
              <a:prstGeom prst="rect">
                <a:avLst/>
              </a:prstGeom>
              <a:solidFill>
                <a:srgbClr val="FFC000"/>
              </a:solid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rPr>
                            <m:t>𝐼</m:t>
                          </m:r>
                        </m:e>
                        <m:sub>
                          <m:r>
                            <a:rPr lang="en-US" altLang="zh-CN" b="0" i="1" smtClean="0">
                              <a:latin typeface="Cambria Math" panose="02040503050406030204" pitchFamily="18" charset="0"/>
                            </a:rPr>
                            <m:t>1</m:t>
                          </m:r>
                        </m:sub>
                      </m:sSub>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𝑅</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1</m:t>
                          </m:r>
                        </m:sub>
                      </m:s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𝑅</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0</m:t>
                      </m:r>
                    </m:oMath>
                  </m:oMathPara>
                </a14:m>
                <a:endParaRPr lang="zh-CN" altLang="en-US" dirty="0"/>
              </a:p>
            </p:txBody>
          </p:sp>
        </mc:Choice>
        <mc:Fallback>
          <p:sp>
            <p:nvSpPr>
              <p:cNvPr id="14" name="文本框 13"/>
              <p:cNvSpPr txBox="1">
                <a:spLocks noRot="1" noChangeAspect="1" noMove="1" noResize="1" noEditPoints="1" noAdjustHandles="1" noChangeArrowheads="1" noChangeShapeType="1" noTextEdit="1"/>
              </p:cNvSpPr>
              <p:nvPr/>
            </p:nvSpPr>
            <p:spPr>
              <a:xfrm>
                <a:off x="3765176" y="1904909"/>
                <a:ext cx="3370730" cy="369332"/>
              </a:xfrm>
              <a:prstGeom prst="rect">
                <a:avLst/>
              </a:prstGeom>
              <a:blipFill rotWithShape="1">
                <a:blip r:embed="rId7"/>
                <a:stretch>
                  <a:fillRect l="-8" t="-147" r="12" b="83"/>
                </a:stretch>
              </a:blipFill>
            </p:spPr>
            <p:txBody>
              <a:bodyPr/>
              <a:lstStyle/>
              <a:p>
                <a:r>
                  <a:rPr lang="zh-CN" altLang="en-US">
                    <a:noFill/>
                  </a:rPr>
                  <a:t> </a:t>
                </a:r>
              </a:p>
            </p:txBody>
          </p:sp>
        </mc:Fallback>
      </mc:AlternateContent>
    </p:spTree>
    <p:custDataLst>
      <p:tags r:id="rId8"/>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4511675" y="2797175"/>
            <a:ext cx="4043680" cy="1097915"/>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 name="矩形 2"/>
          <p:cNvSpPr/>
          <p:nvPr/>
        </p:nvSpPr>
        <p:spPr>
          <a:xfrm>
            <a:off x="345440" y="1199515"/>
            <a:ext cx="8209915" cy="556260"/>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19" name="图片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908" y="2379318"/>
            <a:ext cx="3648218" cy="2588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 name="文本框 1"/>
          <p:cNvSpPr txBox="1"/>
          <p:nvPr/>
        </p:nvSpPr>
        <p:spPr>
          <a:xfrm>
            <a:off x="344805" y="1258453"/>
            <a:ext cx="8209915" cy="400110"/>
          </a:xfrm>
          <a:prstGeom prst="rect">
            <a:avLst/>
          </a:prstGeom>
          <a:solidFill>
            <a:srgbClr val="FFC000"/>
          </a:solidFill>
        </p:spPr>
        <p:txBody>
          <a:bodyPr wrap="square" rtlCol="0" anchor="t">
            <a:spAutoFit/>
          </a:bodyPr>
          <a:lstStyle/>
          <a:p>
            <a:r>
              <a:rPr lang="en-US" altLang="zh-CN" sz="2000" dirty="0"/>
              <a:t>(3)</a:t>
            </a:r>
            <a:r>
              <a:rPr lang="zh-CN" altLang="en-US" sz="2000" dirty="0"/>
              <a:t>画出戴维宁等效电路，如图</a:t>
            </a:r>
            <a:r>
              <a:rPr lang="en-US" altLang="zh-CN" sz="2000" dirty="0"/>
              <a:t>2.7.5</a:t>
            </a:r>
            <a:r>
              <a:rPr lang="zh-CN" altLang="en-US" sz="2000" dirty="0"/>
              <a:t>所示，求电阻</a:t>
            </a:r>
            <a:r>
              <a:rPr lang="en-US" altLang="zh-CN" sz="2000" dirty="0"/>
              <a:t>R</a:t>
            </a:r>
            <a:r>
              <a:rPr lang="zh-CN" altLang="en-US" sz="2000" dirty="0"/>
              <a:t>中的电流</a:t>
            </a:r>
            <a:r>
              <a:rPr lang="en-US" altLang="en-US" sz="2000" dirty="0"/>
              <a:t>Ⅰ</a:t>
            </a:r>
            <a:r>
              <a:rPr lang="zh-CN" altLang="en-US" sz="2000" dirty="0"/>
              <a:t>。</a:t>
            </a:r>
            <a:endParaRPr lang="zh-CN" altLang="en-US" sz="2000" dirty="0"/>
          </a:p>
        </p:txBody>
      </p:sp>
      <mc:AlternateContent xmlns:mc="http://schemas.openxmlformats.org/markup-compatibility/2006">
        <mc:Choice xmlns:a14="http://schemas.microsoft.com/office/drawing/2010/main" Requires="a14">
          <p:sp>
            <p:nvSpPr>
              <p:cNvPr id="8" name="文本框 7"/>
              <p:cNvSpPr txBox="1"/>
              <p:nvPr/>
            </p:nvSpPr>
            <p:spPr>
              <a:xfrm>
                <a:off x="4675505" y="3058795"/>
                <a:ext cx="2906395" cy="836295"/>
              </a:xfrm>
              <a:prstGeom prst="rect">
                <a:avLst/>
              </a:prstGeom>
              <a:solidFill>
                <a:srgbClr val="FFC000"/>
              </a:solidFill>
            </p:spPr>
            <p:txBody>
              <a:bodyPr wrap="square" rtlCol="0">
                <a:noAutofit/>
              </a:bodyPr>
              <a:lstStyle/>
              <a:p>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cs typeface="Cambria Math" panose="02040503050406030204" pitchFamily="18" charset="0"/>
                        </a:rPr>
                        <m:t>𝐼</m:t>
                      </m:r>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𝐸</m:t>
                              </m:r>
                            </m:e>
                            <m:sub>
                              <m:r>
                                <a:rPr lang="en-US" altLang="zh-CN" i="1">
                                  <a:latin typeface="Cambria Math" panose="02040503050406030204" pitchFamily="18" charset="0"/>
                                  <a:cs typeface="Cambria Math" panose="02040503050406030204" pitchFamily="18" charset="0"/>
                                </a:rPr>
                                <m:t>0</m:t>
                              </m:r>
                            </m:sub>
                          </m:sSub>
                        </m:num>
                        <m:den>
                          <m:sSub>
                            <m:sSubPr>
                              <m:ctrlPr>
                                <a:rPr lang="en-US" altLang="zh-CN" i="1">
                                  <a:latin typeface="Cambria Math" panose="02040503050406030204" pitchFamily="18" charset="0"/>
                                  <a:cs typeface="Cambria Math" panose="02040503050406030204" pitchFamily="18" charset="0"/>
                                </a:rPr>
                              </m:ctrlPr>
                            </m:sSubPr>
                            <m:e>
                              <m:r>
                                <a:rPr lang="en-US" altLang="zh-CN" i="1">
                                  <a:latin typeface="Cambria Math" panose="02040503050406030204" pitchFamily="18" charset="0"/>
                                  <a:cs typeface="Cambria Math" panose="02040503050406030204" pitchFamily="18" charset="0"/>
                                </a:rPr>
                                <m:t>𝑟</m:t>
                              </m:r>
                            </m:e>
                            <m:sub>
                              <m:r>
                                <a:rPr lang="en-US" altLang="zh-CN" i="1">
                                  <a:latin typeface="Cambria Math" panose="02040503050406030204" pitchFamily="18" charset="0"/>
                                  <a:cs typeface="Cambria Math" panose="02040503050406030204" pitchFamily="18" charset="0"/>
                                </a:rPr>
                                <m:t>0</m:t>
                              </m:r>
                            </m:sub>
                          </m:sSub>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𝑅</m:t>
                          </m:r>
                        </m:den>
                      </m:f>
                      <m:r>
                        <a:rPr lang="en-US" altLang="zh-CN" i="1">
                          <a:latin typeface="Cambria Math" panose="02040503050406030204" pitchFamily="18" charset="0"/>
                          <a:cs typeface="Cambria Math" panose="02040503050406030204" pitchFamily="18" charset="0"/>
                        </a:rPr>
                        <m:t>=</m:t>
                      </m:r>
                      <m:f>
                        <m:fPr>
                          <m:ctrlPr>
                            <a:rPr lang="en-US" altLang="zh-CN" i="1">
                              <a:latin typeface="Cambria Math" panose="02040503050406030204" pitchFamily="18" charset="0"/>
                              <a:cs typeface="Cambria Math" panose="02040503050406030204" pitchFamily="18" charset="0"/>
                            </a:rPr>
                          </m:ctrlPr>
                        </m:fPr>
                        <m:num>
                          <m:r>
                            <a:rPr lang="en-US" altLang="zh-CN" i="1">
                              <a:latin typeface="Cambria Math" panose="02040503050406030204" pitchFamily="18" charset="0"/>
                              <a:cs typeface="Cambria Math" panose="02040503050406030204" pitchFamily="18" charset="0"/>
                            </a:rPr>
                            <m:t>6</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6</m:t>
                          </m:r>
                        </m:num>
                        <m:den>
                          <m:r>
                            <a:rPr lang="en-US" altLang="zh-CN" i="1">
                              <a:latin typeface="Cambria Math" panose="02040503050406030204" pitchFamily="18" charset="0"/>
                              <a:cs typeface="Cambria Math" panose="02040503050406030204" pitchFamily="18" charset="0"/>
                            </a:rPr>
                            <m:t>3</m:t>
                          </m:r>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3</m:t>
                          </m:r>
                        </m:den>
                      </m:f>
                      <m:r>
                        <a:rPr lang="en-US" altLang="zh-CN" i="1">
                          <a:latin typeface="Cambria Math" panose="02040503050406030204" pitchFamily="18" charset="0"/>
                          <a:cs typeface="Cambria Math" panose="02040503050406030204" pitchFamily="18" charset="0"/>
                        </a:rPr>
                        <m:t>=</m:t>
                      </m:r>
                      <m:r>
                        <a:rPr lang="en-US" altLang="zh-CN" i="1">
                          <a:latin typeface="Cambria Math" panose="02040503050406030204" pitchFamily="18" charset="0"/>
                          <a:cs typeface="Cambria Math" panose="02040503050406030204" pitchFamily="18" charset="0"/>
                        </a:rPr>
                        <m:t>2</m:t>
                      </m:r>
                      <m:r>
                        <a:rPr lang="en-US" altLang="zh-CN" i="1">
                          <a:latin typeface="Cambria Math" panose="02040503050406030204" pitchFamily="18" charset="0"/>
                          <a:cs typeface="Cambria Math" panose="02040503050406030204" pitchFamily="18" charset="0"/>
                        </a:rPr>
                        <m:t>𝐴</m:t>
                      </m:r>
                    </m:oMath>
                  </m:oMathPara>
                </a14:m>
                <a:endParaRPr lang="en-US" altLang="zh-CN"/>
              </a:p>
            </p:txBody>
          </p:sp>
        </mc:Choice>
        <mc:Fallback>
          <p:sp>
            <p:nvSpPr>
              <p:cNvPr id="8" name="文本框 7"/>
              <p:cNvSpPr txBox="1">
                <a:spLocks noRot="1" noChangeAspect="1" noMove="1" noResize="1" noEditPoints="1" noAdjustHandles="1" noChangeArrowheads="1" noChangeShapeType="1" noTextEdit="1"/>
              </p:cNvSpPr>
              <p:nvPr/>
            </p:nvSpPr>
            <p:spPr>
              <a:xfrm>
                <a:off x="4675505" y="3058795"/>
                <a:ext cx="2906395" cy="836295"/>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2"/>
          <p:cNvSpPr txBox="1">
            <a:spLocks noChangeArrowheads="1"/>
          </p:cNvSpPr>
          <p:nvPr>
            <p:custDataLst>
              <p:tags r:id="rId2"/>
            </p:custDataLst>
          </p:nvPr>
        </p:nvSpPr>
        <p:spPr bwMode="auto">
          <a:xfrm>
            <a:off x="533400" y="16002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如图</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2.7.6</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所示的电路，已知</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E</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8 V</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3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rPr>
              <a:t>2</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5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rPr>
              <a:t>3</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rPr>
              <a:t>4</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4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rPr>
              <a:t>5</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0.125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，试应用戴维宁定理求电阻</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rPr>
              <a:t>5</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中的电流</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I</a:t>
            </a:r>
            <a:r>
              <a:rPr lang="en-US" altLang="zh-CN" sz="2000" dirty="0">
                <a:solidFill>
                  <a:schemeClr val="dk1">
                    <a:lumMod val="85000"/>
                    <a:lumOff val="15000"/>
                  </a:schemeClr>
                </a:solidFill>
                <a:latin typeface="黑体" panose="02010609060101010101" pitchFamily="49" charset="-122"/>
                <a:ea typeface="黑体" panose="02010609060101010101" pitchFamily="49" charset="-122"/>
              </a:rPr>
              <a:t>5</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2851" y="3132138"/>
            <a:ext cx="2662791" cy="298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戴维宁定理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136.xml><?xml version="1.0" encoding="utf-8"?>
<p:tagLst xmlns:p="http://schemas.openxmlformats.org/presentationml/2006/main">
  <p:tag name="KSO_WM_SLIDE_BK_DARK_LIGHT" val="2"/>
  <p:tag name="KSO_WM_SLIDE_BACKGROUND_TYPE" val="general"/>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SLIDE_BK_DARK_LIGHT" val="2"/>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SLIDE_BK_DARK_LIGHT" val="2"/>
  <p:tag name="KSO_WM_SLIDE_BACKGROUND_TYPE" val="general"/>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SLIDE_BK_DARK_LIGHT" val="2"/>
  <p:tag name="KSO_WM_SLIDE_BACKGROUND_TYPE" val="general"/>
</p:tagLst>
</file>

<file path=ppt/tags/tag14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SLIDE_BK_DARK_LIGHT" val="2"/>
  <p:tag name="KSO_WM_SLIDE_BACKGROUND_TYPE" val="general"/>
</p:tagLst>
</file>

<file path=ppt/tags/tag152.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53.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54.xml><?xml version="1.0" encoding="utf-8"?>
<p:tagLst xmlns:p="http://schemas.openxmlformats.org/presentationml/2006/main">
  <p:tag name="KSO_WPP_MARK_KEY" val="b047a6f6-948f-48f5-9a12-ee0d6eda6c5f"/>
  <p:tag name="COMMONDATA" val="eyJoZGlkIjoiODNhYjQxZGU2OWJiYTljMGVkNWMwMzJlN2JlNmY5ZDQifQ=="/>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2626</Words>
  <Application>WPS 演示</Application>
  <PresentationFormat>全屏显示(4:3)</PresentationFormat>
  <Paragraphs>238</Paragraphs>
  <Slides>17</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17</vt:i4>
      </vt:variant>
    </vt:vector>
  </HeadingPairs>
  <TitlesOfParts>
    <vt:vector size="31" baseType="lpstr">
      <vt:lpstr>Arial</vt:lpstr>
      <vt:lpstr>宋体</vt:lpstr>
      <vt:lpstr>Wingdings</vt:lpstr>
      <vt:lpstr>Calibri</vt:lpstr>
      <vt:lpstr>Arial</vt:lpstr>
      <vt:lpstr>微软雅黑</vt:lpstr>
      <vt:lpstr>黑体</vt:lpstr>
      <vt:lpstr>Adobe 黑体 Std R</vt:lpstr>
      <vt:lpstr>Times New Roman</vt:lpstr>
      <vt:lpstr>Symbol</vt:lpstr>
      <vt:lpstr>Cambria Math</vt:lpstr>
      <vt:lpstr>Arial Unicode MS</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1253</cp:revision>
  <dcterms:created xsi:type="dcterms:W3CDTF">2015-12-14T01:43:00Z</dcterms:created>
  <dcterms:modified xsi:type="dcterms:W3CDTF">2025-09-03T05:55:53Z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46AA931CEA764B0E878C13694F77E5A8_13</vt:lpwstr>
  </property>
  <property fmtid="{D5CDD505-2E9C-101B-9397-08002B2CF9AE}" pid="3" name="KSOProductBuildVer">
    <vt:lpwstr>2052-12.1.0.22529</vt:lpwstr>
  </property>
</Properties>
</file>